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266" r:id="rId4"/>
    <p:sldId id="267" r:id="rId5"/>
    <p:sldId id="264" r:id="rId6"/>
    <p:sldId id="258" r:id="rId7"/>
    <p:sldId id="260" r:id="rId8"/>
    <p:sldId id="261" r:id="rId9"/>
    <p:sldId id="259" r:id="rId10"/>
    <p:sldId id="262" r:id="rId11"/>
    <p:sldId id="265" r:id="rId12"/>
    <p:sldId id="271" r:id="rId13"/>
    <p:sldId id="284" r:id="rId14"/>
    <p:sldId id="285" r:id="rId15"/>
    <p:sldId id="268" r:id="rId16"/>
    <p:sldId id="269"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6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0" autoAdjust="0"/>
    <p:restoredTop sz="94660"/>
  </p:normalViewPr>
  <p:slideViewPr>
    <p:cSldViewPr snapToGrid="0">
      <p:cViewPr varScale="1">
        <p:scale>
          <a:sx n="41" d="100"/>
          <a:sy n="41" d="100"/>
        </p:scale>
        <p:origin x="78" y="11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6/9/2020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95895000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1635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83697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2453562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6/9/2020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369671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050957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6/9/2020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277170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6/9/2020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1574111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6/9/2020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909538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6/9/2020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1071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6/9/2020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0130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6/9/2020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23769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het.colorado.edu/sims/html/projectile-motion/latest/projectile-motion_es_PE.html"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B11CD-7F0B-4F9D-86D9-2B2EDDAF19BF}"/>
              </a:ext>
            </a:extLst>
          </p:cNvPr>
          <p:cNvSpPr>
            <a:spLocks noGrp="1"/>
          </p:cNvSpPr>
          <p:nvPr>
            <p:ph type="ctrTitle"/>
          </p:nvPr>
        </p:nvSpPr>
        <p:spPr>
          <a:xfrm>
            <a:off x="2171169" y="3558790"/>
            <a:ext cx="7849657" cy="1726533"/>
          </a:xfrm>
        </p:spPr>
        <p:txBody>
          <a:bodyPr/>
          <a:lstStyle/>
          <a:p>
            <a:r>
              <a:rPr lang="es-PE" dirty="0"/>
              <a:t>APLICACIÓN PARA EL CALCULO DEL MOVIMIENTO PARABOLICO</a:t>
            </a:r>
          </a:p>
        </p:txBody>
      </p:sp>
      <p:sp>
        <p:nvSpPr>
          <p:cNvPr id="3" name="Subtítulo 2">
            <a:extLst>
              <a:ext uri="{FF2B5EF4-FFF2-40B4-BE49-F238E27FC236}">
                <a16:creationId xmlns:a16="http://schemas.microsoft.com/office/drawing/2014/main" id="{D55155AB-92FD-41BC-B8D2-AEACF4D428DD}"/>
              </a:ext>
            </a:extLst>
          </p:cNvPr>
          <p:cNvSpPr>
            <a:spLocks noGrp="1"/>
          </p:cNvSpPr>
          <p:nvPr>
            <p:ph type="subTitle" idx="1"/>
          </p:nvPr>
        </p:nvSpPr>
        <p:spPr>
          <a:xfrm>
            <a:off x="-1066800" y="5511993"/>
            <a:ext cx="6831673" cy="1086237"/>
          </a:xfrm>
        </p:spPr>
        <p:txBody>
          <a:bodyPr/>
          <a:lstStyle/>
          <a:p>
            <a:r>
              <a:rPr lang="es-PE" dirty="0"/>
              <a:t>KEVIN INGA DANCUART </a:t>
            </a:r>
          </a:p>
        </p:txBody>
      </p:sp>
      <p:pic>
        <p:nvPicPr>
          <p:cNvPr id="5" name="Picture 2" descr="En la Universidad Tecnológica del Perú la educación va de la mano ...">
            <a:extLst>
              <a:ext uri="{FF2B5EF4-FFF2-40B4-BE49-F238E27FC236}">
                <a16:creationId xmlns:a16="http://schemas.microsoft.com/office/drawing/2014/main" id="{14379040-9A97-4D24-9B07-9F1155CA3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647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3B4EFE-372B-41A4-847A-CB6CDA5100C9}"/>
              </a:ext>
            </a:extLst>
          </p:cNvPr>
          <p:cNvSpPr>
            <a:spLocks noGrp="1"/>
          </p:cNvSpPr>
          <p:nvPr>
            <p:ph type="title"/>
          </p:nvPr>
        </p:nvSpPr>
        <p:spPr/>
        <p:txBody>
          <a:bodyPr/>
          <a:lstStyle/>
          <a:p>
            <a:r>
              <a:rPr lang="es-PE" dirty="0"/>
              <a:t>ESTADO DEL ARTE </a:t>
            </a:r>
          </a:p>
        </p:txBody>
      </p:sp>
      <p:pic>
        <p:nvPicPr>
          <p:cNvPr id="5" name="Imagen 4" descr="Captura de pantalla de un celular&#10;&#10;Descripción generada automáticamente">
            <a:extLst>
              <a:ext uri="{FF2B5EF4-FFF2-40B4-BE49-F238E27FC236}">
                <a16:creationId xmlns:a16="http://schemas.microsoft.com/office/drawing/2014/main" id="{4B0A106D-64B3-4A24-AEAE-337DD3FA8CF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19200" y="1591945"/>
            <a:ext cx="4618355" cy="4245610"/>
          </a:xfrm>
          <a:prstGeom prst="rect">
            <a:avLst/>
          </a:prstGeom>
          <a:ln>
            <a:solidFill>
              <a:srgbClr val="002060"/>
            </a:solidFill>
          </a:ln>
        </p:spPr>
      </p:pic>
      <p:sp>
        <p:nvSpPr>
          <p:cNvPr id="8" name="CuadroTexto 7">
            <a:extLst>
              <a:ext uri="{FF2B5EF4-FFF2-40B4-BE49-F238E27FC236}">
                <a16:creationId xmlns:a16="http://schemas.microsoft.com/office/drawing/2014/main" id="{BED41737-59DC-416C-85CB-F8ED9C293D09}"/>
              </a:ext>
            </a:extLst>
          </p:cNvPr>
          <p:cNvSpPr txBox="1"/>
          <p:nvPr/>
        </p:nvSpPr>
        <p:spPr>
          <a:xfrm>
            <a:off x="6354447" y="2619374"/>
            <a:ext cx="4875528" cy="369332"/>
          </a:xfrm>
          <a:prstGeom prst="rect">
            <a:avLst/>
          </a:prstGeom>
          <a:noFill/>
        </p:spPr>
        <p:txBody>
          <a:bodyPr wrap="square" rtlCol="0">
            <a:spAutoFit/>
          </a:bodyPr>
          <a:lstStyle/>
          <a:p>
            <a:pPr marL="285750" indent="-285750">
              <a:buFont typeface="Wingdings" panose="05000000000000000000" pitchFamily="2" charset="2"/>
              <a:buChar char="§"/>
            </a:pPr>
            <a:r>
              <a:rPr lang="es-PE" i="1" dirty="0"/>
              <a:t>Conocimientos de html5, css3 y JavaScript</a:t>
            </a:r>
            <a:endParaRPr lang="es-PE" dirty="0"/>
          </a:p>
        </p:txBody>
      </p:sp>
      <p:sp>
        <p:nvSpPr>
          <p:cNvPr id="9" name="CuadroTexto 8">
            <a:extLst>
              <a:ext uri="{FF2B5EF4-FFF2-40B4-BE49-F238E27FC236}">
                <a16:creationId xmlns:a16="http://schemas.microsoft.com/office/drawing/2014/main" id="{A843A851-B917-4E3A-A30C-20C8472769B6}"/>
              </a:ext>
            </a:extLst>
          </p:cNvPr>
          <p:cNvSpPr txBox="1"/>
          <p:nvPr/>
        </p:nvSpPr>
        <p:spPr>
          <a:xfrm>
            <a:off x="1219200" y="6053258"/>
            <a:ext cx="6553200" cy="923330"/>
          </a:xfrm>
          <a:prstGeom prst="rect">
            <a:avLst/>
          </a:prstGeom>
          <a:noFill/>
        </p:spPr>
        <p:txBody>
          <a:bodyPr wrap="square" rtlCol="0">
            <a:spAutoFit/>
          </a:bodyPr>
          <a:lstStyle/>
          <a:p>
            <a:r>
              <a:rPr lang="es-PE" u="sng" dirty="0">
                <a:hlinkClick r:id="rId3"/>
              </a:rPr>
              <a:t>https://phet.colorado.edu/sims/html/projectile-motion/latest/projectile-motion_es_PE.html</a:t>
            </a:r>
            <a:endParaRPr lang="es-PE" dirty="0"/>
          </a:p>
          <a:p>
            <a:endParaRPr lang="es-PE" dirty="0"/>
          </a:p>
        </p:txBody>
      </p:sp>
      <p:pic>
        <p:nvPicPr>
          <p:cNvPr id="7" name="Picture 2" descr="En la Universidad Tecnológica del Perú la educación va de la mano ...">
            <a:extLst>
              <a:ext uri="{FF2B5EF4-FFF2-40B4-BE49-F238E27FC236}">
                <a16:creationId xmlns:a16="http://schemas.microsoft.com/office/drawing/2014/main" id="{0F75F4F8-1548-49E1-B86E-802EF5369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90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5C991-A169-4D01-AF87-05A0C5DB7F38}"/>
              </a:ext>
            </a:extLst>
          </p:cNvPr>
          <p:cNvSpPr>
            <a:spLocks noGrp="1"/>
          </p:cNvSpPr>
          <p:nvPr>
            <p:ph type="title"/>
          </p:nvPr>
        </p:nvSpPr>
        <p:spPr/>
        <p:txBody>
          <a:bodyPr/>
          <a:lstStyle/>
          <a:p>
            <a:r>
              <a:rPr lang="es-PE" dirty="0"/>
              <a:t>ESTADO DEL ARTE </a:t>
            </a:r>
          </a:p>
        </p:txBody>
      </p:sp>
      <p:sp>
        <p:nvSpPr>
          <p:cNvPr id="3" name="Marcador de contenido 2">
            <a:extLst>
              <a:ext uri="{FF2B5EF4-FFF2-40B4-BE49-F238E27FC236}">
                <a16:creationId xmlns:a16="http://schemas.microsoft.com/office/drawing/2014/main" id="{1A654BD0-137C-475A-ABE5-3386166D2B07}"/>
              </a:ext>
            </a:extLst>
          </p:cNvPr>
          <p:cNvSpPr>
            <a:spLocks noGrp="1"/>
          </p:cNvSpPr>
          <p:nvPr>
            <p:ph idx="1"/>
          </p:nvPr>
        </p:nvSpPr>
        <p:spPr>
          <a:xfrm>
            <a:off x="6973267" y="2714625"/>
            <a:ext cx="4038600" cy="3581400"/>
          </a:xfrm>
        </p:spPr>
        <p:txBody>
          <a:bodyPr/>
          <a:lstStyle/>
          <a:p>
            <a:pPr marL="0" indent="0">
              <a:buNone/>
            </a:pPr>
            <a:endParaRPr lang="es-PE" dirty="0"/>
          </a:p>
          <a:p>
            <a:r>
              <a:rPr lang="es-PE" i="1" dirty="0"/>
              <a:t>Aplicativo web que permite graficar la trayectoria de la parábola.</a:t>
            </a:r>
            <a:endParaRPr lang="es-PE" dirty="0"/>
          </a:p>
        </p:txBody>
      </p:sp>
      <p:pic>
        <p:nvPicPr>
          <p:cNvPr id="7" name="Picture 2" descr="En la Universidad Tecnológica del Perú la educación va de la mano ...">
            <a:extLst>
              <a:ext uri="{FF2B5EF4-FFF2-40B4-BE49-F238E27FC236}">
                <a16:creationId xmlns:a16="http://schemas.microsoft.com/office/drawing/2014/main" id="{F135944F-56B1-4EDF-B968-7DCD60A17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A89E537-6BD6-4206-964B-FCBDDA791116}"/>
              </a:ext>
            </a:extLst>
          </p:cNvPr>
          <p:cNvPicPr/>
          <p:nvPr/>
        </p:nvPicPr>
        <p:blipFill rotWithShape="1">
          <a:blip r:embed="rId3">
            <a:extLst>
              <a:ext uri="{28A0092B-C50C-407E-A947-70E740481C1C}">
                <a14:useLocalDpi xmlns:a14="http://schemas.microsoft.com/office/drawing/2010/main" val="0"/>
              </a:ext>
            </a:extLst>
          </a:blip>
          <a:srcRect l="29633" t="13743" r="29427" b="4303"/>
          <a:stretch/>
        </p:blipFill>
        <p:spPr bwMode="auto">
          <a:xfrm>
            <a:off x="1371600" y="1616661"/>
            <a:ext cx="4968240" cy="46793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8891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7ED00D-CCF1-445F-B8BD-5A206544D734}"/>
              </a:ext>
            </a:extLst>
          </p:cNvPr>
          <p:cNvSpPr>
            <a:spLocks noGrp="1"/>
          </p:cNvSpPr>
          <p:nvPr>
            <p:ph type="title"/>
          </p:nvPr>
        </p:nvSpPr>
        <p:spPr/>
        <p:txBody>
          <a:bodyPr/>
          <a:lstStyle/>
          <a:p>
            <a:r>
              <a:rPr lang="es-PE" dirty="0"/>
              <a:t>FUNDAMENTO TEORICO</a:t>
            </a:r>
          </a:p>
        </p:txBody>
      </p:sp>
      <p:sp>
        <p:nvSpPr>
          <p:cNvPr id="3" name="Marcador de contenido 2">
            <a:extLst>
              <a:ext uri="{FF2B5EF4-FFF2-40B4-BE49-F238E27FC236}">
                <a16:creationId xmlns:a16="http://schemas.microsoft.com/office/drawing/2014/main" id="{16FA68A7-AD4D-4838-B6BB-6F11D9DFBB3D}"/>
              </a:ext>
            </a:extLst>
          </p:cNvPr>
          <p:cNvSpPr>
            <a:spLocks noGrp="1"/>
          </p:cNvSpPr>
          <p:nvPr>
            <p:ph idx="1"/>
          </p:nvPr>
        </p:nvSpPr>
        <p:spPr/>
        <p:txBody>
          <a:bodyPr/>
          <a:lstStyle/>
          <a:p>
            <a:r>
              <a:rPr lang="es-PE" dirty="0"/>
              <a:t>El movimiento parabólico es el movimiento de una partícula o cuerpo rígido describiendo su trayectoria una parábola.</a:t>
            </a:r>
          </a:p>
          <a:p>
            <a:r>
              <a:rPr lang="es-PE" dirty="0"/>
              <a:t> MRU horizontal de velocidad </a:t>
            </a:r>
            <a:r>
              <a:rPr lang="es-PE" dirty="0" err="1"/>
              <a:t>vx</a:t>
            </a:r>
            <a:r>
              <a:rPr lang="es-PE" dirty="0"/>
              <a:t> constante</a:t>
            </a:r>
          </a:p>
          <a:p>
            <a:r>
              <a:rPr lang="es-PE" dirty="0"/>
              <a:t>MRUV vertical con velocidad inicial voy hacia arriba</a:t>
            </a:r>
          </a:p>
        </p:txBody>
      </p:sp>
      <p:pic>
        <p:nvPicPr>
          <p:cNvPr id="4" name="Imagen 3">
            <a:extLst>
              <a:ext uri="{FF2B5EF4-FFF2-40B4-BE49-F238E27FC236}">
                <a16:creationId xmlns:a16="http://schemas.microsoft.com/office/drawing/2014/main" id="{C80D16FE-5D8D-45AB-B5FD-66ED96BC1FCF}"/>
              </a:ext>
            </a:extLst>
          </p:cNvPr>
          <p:cNvPicPr/>
          <p:nvPr/>
        </p:nvPicPr>
        <p:blipFill rotWithShape="1">
          <a:blip r:embed="rId2"/>
          <a:srcRect l="24125" t="22160" r="38757" b="64911"/>
          <a:stretch/>
        </p:blipFill>
        <p:spPr bwMode="auto">
          <a:xfrm>
            <a:off x="9246262" y="1232852"/>
            <a:ext cx="2002155" cy="391795"/>
          </a:xfrm>
          <a:prstGeom prst="rect">
            <a:avLst/>
          </a:prstGeom>
          <a:ln>
            <a:solidFill>
              <a:schemeClr val="accent1"/>
            </a:solid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94403B94-D9D3-4C4D-9BA9-243E5B72FAF7}"/>
              </a:ext>
            </a:extLst>
          </p:cNvPr>
          <p:cNvPicPr/>
          <p:nvPr/>
        </p:nvPicPr>
        <p:blipFill rotWithShape="1">
          <a:blip r:embed="rId2"/>
          <a:srcRect l="23604" t="52076" r="30298" b="19847"/>
          <a:stretch/>
        </p:blipFill>
        <p:spPr bwMode="auto">
          <a:xfrm>
            <a:off x="8763662" y="2948089"/>
            <a:ext cx="2484755" cy="851535"/>
          </a:xfrm>
          <a:prstGeom prst="rect">
            <a:avLst/>
          </a:prstGeom>
          <a:ln>
            <a:solidFill>
              <a:schemeClr val="accent1"/>
            </a:solid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D0C7CC94-FD7B-4069-BBE6-6358BD109888}"/>
              </a:ext>
            </a:extLst>
          </p:cNvPr>
          <p:cNvPicPr/>
          <p:nvPr/>
        </p:nvPicPr>
        <p:blipFill rotWithShape="1">
          <a:blip r:embed="rId3" cstate="print">
            <a:extLst>
              <a:ext uri="{28A0092B-C50C-407E-A947-70E740481C1C}">
                <a14:useLocalDpi xmlns:a14="http://schemas.microsoft.com/office/drawing/2010/main" val="0"/>
              </a:ext>
            </a:extLst>
          </a:blip>
          <a:srcRect l="30048" t="13296" r="27854" b="45885"/>
          <a:stretch/>
        </p:blipFill>
        <p:spPr bwMode="auto">
          <a:xfrm>
            <a:off x="1747157" y="4076700"/>
            <a:ext cx="5323114" cy="1790700"/>
          </a:xfrm>
          <a:prstGeom prst="rect">
            <a:avLst/>
          </a:prstGeom>
          <a:ln>
            <a:solidFill>
              <a:schemeClr val="accent1"/>
            </a:solidFill>
          </a:ln>
          <a:extLst>
            <a:ext uri="{53640926-AAD7-44D8-BBD7-CCE9431645EC}">
              <a14:shadowObscured xmlns:a14="http://schemas.microsoft.com/office/drawing/2010/main"/>
            </a:ext>
          </a:extLst>
        </p:spPr>
      </p:pic>
      <p:pic>
        <p:nvPicPr>
          <p:cNvPr id="7" name="Picture 2" descr="En la Universidad Tecnológica del Perú la educación va de la mano ...">
            <a:extLst>
              <a:ext uri="{FF2B5EF4-FFF2-40B4-BE49-F238E27FC236}">
                <a16:creationId xmlns:a16="http://schemas.microsoft.com/office/drawing/2014/main" id="{2AD6F8F7-0AC8-4F21-A26F-22CACECC8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992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D3C998-9800-49BE-82A6-653AE713917D}"/>
              </a:ext>
            </a:extLst>
          </p:cNvPr>
          <p:cNvSpPr>
            <a:spLocks noGrp="1"/>
          </p:cNvSpPr>
          <p:nvPr>
            <p:ph type="title"/>
          </p:nvPr>
        </p:nvSpPr>
        <p:spPr/>
        <p:txBody>
          <a:bodyPr/>
          <a:lstStyle/>
          <a:p>
            <a:r>
              <a:rPr lang="es-PE" dirty="0"/>
              <a:t>FUNDAMENTO TEORICO</a:t>
            </a:r>
          </a:p>
        </p:txBody>
      </p:sp>
      <p:sp>
        <p:nvSpPr>
          <p:cNvPr id="4" name="Rectangle 2">
            <a:extLst>
              <a:ext uri="{FF2B5EF4-FFF2-40B4-BE49-F238E27FC236}">
                <a16:creationId xmlns:a16="http://schemas.microsoft.com/office/drawing/2014/main" id="{199C8AFC-A534-4D62-9CDE-B94B832EA6C6}"/>
              </a:ext>
            </a:extLst>
          </p:cNvPr>
          <p:cNvSpPr>
            <a:spLocks noChangeArrowheads="1"/>
          </p:cNvSpPr>
          <p:nvPr/>
        </p:nvSpPr>
        <p:spPr bwMode="auto">
          <a:xfrm>
            <a:off x="3347356" y="1393794"/>
            <a:ext cx="666205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Despejando se obtiene: </a:t>
            </a:r>
            <a:endParaRPr kumimoji="0" lang="es-PE" altLang="es-PE"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Tiempo=y-y0-(∆X*</a:t>
            </a:r>
            <a:r>
              <a:rPr kumimoji="0" lang="es-PE" altLang="es-PE" sz="2400" b="0" i="0"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tan</a:t>
            </a:r>
            <a:r>
              <a:rPr kumimoji="0" lang="es-PE" altLang="es-PE" sz="24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θ2*</a:t>
            </a:r>
            <a:r>
              <a:rPr kumimoji="0" lang="es-PE" altLang="es-PE" sz="24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aceleracion</a:t>
            </a:r>
            <a:r>
              <a:rPr kumimoji="0" lang="es-PE" altLang="es-PE" sz="24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PE" altLang="es-PE" sz="2400" i="1" dirty="0">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Ecuación de Trayectoria (parábola con parámetros x=0 y x=alcance máximo)</a:t>
            </a:r>
            <a:endParaRPr kumimoji="0" lang="es-PE" altLang="es-PE"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pic>
        <p:nvPicPr>
          <p:cNvPr id="1025" name="Imagen 14">
            <a:extLst>
              <a:ext uri="{FF2B5EF4-FFF2-40B4-BE49-F238E27FC236}">
                <a16:creationId xmlns:a16="http://schemas.microsoft.com/office/drawing/2014/main" id="{B66197A9-CB52-4338-BE6B-FC4ACAD30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385" y="3773771"/>
            <a:ext cx="3423229" cy="110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04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4B01C-A863-4CD5-8367-D248A1E5856E}"/>
              </a:ext>
            </a:extLst>
          </p:cNvPr>
          <p:cNvSpPr>
            <a:spLocks noGrp="1"/>
          </p:cNvSpPr>
          <p:nvPr>
            <p:ph type="title"/>
          </p:nvPr>
        </p:nvSpPr>
        <p:spPr/>
        <p:txBody>
          <a:bodyPr/>
          <a:lstStyle/>
          <a:p>
            <a:r>
              <a:rPr lang="es-PE" dirty="0"/>
              <a:t>FUNDAMENTO TEORICO </a:t>
            </a:r>
          </a:p>
        </p:txBody>
      </p:sp>
      <p:pic>
        <p:nvPicPr>
          <p:cNvPr id="2052" name="Picture 4" descr="Formula general analisis del discriminante">
            <a:extLst>
              <a:ext uri="{FF2B5EF4-FFF2-40B4-BE49-F238E27FC236}">
                <a16:creationId xmlns:a16="http://schemas.microsoft.com/office/drawing/2014/main" id="{3E142D2F-D1DD-4FAC-8D8A-8759548AE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171700"/>
            <a:ext cx="7315200" cy="31872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n la Universidad Tecnológica del Perú la educación va de la mano ...">
            <a:extLst>
              <a:ext uri="{FF2B5EF4-FFF2-40B4-BE49-F238E27FC236}">
                <a16:creationId xmlns:a16="http://schemas.microsoft.com/office/drawing/2014/main" id="{57FDEF7B-2E5F-4CB7-AAA9-D12202E56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689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797349-5D8B-4887-914D-92C1237B295A}"/>
              </a:ext>
            </a:extLst>
          </p:cNvPr>
          <p:cNvSpPr>
            <a:spLocks noGrp="1"/>
          </p:cNvSpPr>
          <p:nvPr>
            <p:ph type="title"/>
          </p:nvPr>
        </p:nvSpPr>
        <p:spPr/>
        <p:txBody>
          <a:bodyPr/>
          <a:lstStyle/>
          <a:p>
            <a:r>
              <a:rPr lang="es-PE" dirty="0"/>
              <a:t>PROTOTIPO</a:t>
            </a:r>
          </a:p>
        </p:txBody>
      </p:sp>
      <p:pic>
        <p:nvPicPr>
          <p:cNvPr id="6" name="Picture 2" descr="En la Universidad Tecnológica del Perú la educación va de la mano ...">
            <a:extLst>
              <a:ext uri="{FF2B5EF4-FFF2-40B4-BE49-F238E27FC236}">
                <a16:creationId xmlns:a16="http://schemas.microsoft.com/office/drawing/2014/main" id="{D28BFAA3-9899-4594-A23B-BE016920B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8758E07C-29FA-4596-9467-9CEDF08CD0DB}"/>
              </a:ext>
            </a:extLst>
          </p:cNvPr>
          <p:cNvPicPr/>
          <p:nvPr/>
        </p:nvPicPr>
        <p:blipFill rotWithShape="1">
          <a:blip r:embed="rId3">
            <a:extLst>
              <a:ext uri="{28A0092B-C50C-407E-A947-70E740481C1C}">
                <a14:useLocalDpi xmlns:a14="http://schemas.microsoft.com/office/drawing/2010/main" val="0"/>
              </a:ext>
            </a:extLst>
          </a:blip>
          <a:srcRect l="34160" t="33214" r="34311" b="30977"/>
          <a:stretch/>
        </p:blipFill>
        <p:spPr bwMode="auto">
          <a:xfrm>
            <a:off x="3506470" y="1774508"/>
            <a:ext cx="5179060" cy="33089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7599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F5CFE5-69D2-4E17-AED6-5D4E2607DEB0}"/>
              </a:ext>
            </a:extLst>
          </p:cNvPr>
          <p:cNvSpPr>
            <a:spLocks noGrp="1"/>
          </p:cNvSpPr>
          <p:nvPr>
            <p:ph type="title"/>
          </p:nvPr>
        </p:nvSpPr>
        <p:spPr/>
        <p:txBody>
          <a:bodyPr/>
          <a:lstStyle/>
          <a:p>
            <a:r>
              <a:rPr lang="es-PE" dirty="0"/>
              <a:t>PROTOTIPO</a:t>
            </a:r>
          </a:p>
        </p:txBody>
      </p:sp>
      <p:pic>
        <p:nvPicPr>
          <p:cNvPr id="6" name="Picture 2" descr="En la Universidad Tecnológica del Perú la educación va de la mano ...">
            <a:extLst>
              <a:ext uri="{FF2B5EF4-FFF2-40B4-BE49-F238E27FC236}">
                <a16:creationId xmlns:a16="http://schemas.microsoft.com/office/drawing/2014/main" id="{C2F8D175-575F-4309-B834-4217A33A7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Imagen que contiene tabla, colorido, computadora&#10;&#10;Descripción generada automáticamente">
            <a:extLst>
              <a:ext uri="{FF2B5EF4-FFF2-40B4-BE49-F238E27FC236}">
                <a16:creationId xmlns:a16="http://schemas.microsoft.com/office/drawing/2014/main" id="{28143F42-B39B-44B7-BFD7-B819F99C693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395980" y="1809115"/>
            <a:ext cx="5400040" cy="3239770"/>
          </a:xfrm>
          <a:prstGeom prst="rect">
            <a:avLst/>
          </a:prstGeom>
        </p:spPr>
      </p:pic>
    </p:spTree>
    <p:extLst>
      <p:ext uri="{BB962C8B-B14F-4D97-AF65-F5344CB8AC3E}">
        <p14:creationId xmlns:p14="http://schemas.microsoft.com/office/powerpoint/2010/main" val="238110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341015-C105-4C8E-A975-F84035C77AEE}"/>
              </a:ext>
            </a:extLst>
          </p:cNvPr>
          <p:cNvSpPr>
            <a:spLocks noGrp="1"/>
          </p:cNvSpPr>
          <p:nvPr>
            <p:ph type="title"/>
          </p:nvPr>
        </p:nvSpPr>
        <p:spPr/>
        <p:txBody>
          <a:bodyPr/>
          <a:lstStyle/>
          <a:p>
            <a:r>
              <a:rPr lang="es-PE" dirty="0"/>
              <a:t>PROTOTIPO</a:t>
            </a:r>
          </a:p>
        </p:txBody>
      </p:sp>
      <p:pic>
        <p:nvPicPr>
          <p:cNvPr id="6" name="Picture 2" descr="En la Universidad Tecnológica del Perú la educación va de la mano ...">
            <a:extLst>
              <a:ext uri="{FF2B5EF4-FFF2-40B4-BE49-F238E27FC236}">
                <a16:creationId xmlns:a16="http://schemas.microsoft.com/office/drawing/2014/main" id="{AB674507-A2DF-496D-B0B9-DBB258E39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7DAF43F-AF70-402E-AAF3-367872308689}"/>
              </a:ext>
            </a:extLst>
          </p:cNvPr>
          <p:cNvPicPr/>
          <p:nvPr/>
        </p:nvPicPr>
        <p:blipFill rotWithShape="1">
          <a:blip r:embed="rId3">
            <a:extLst>
              <a:ext uri="{28A0092B-C50C-407E-A947-70E740481C1C}">
                <a14:useLocalDpi xmlns:a14="http://schemas.microsoft.com/office/drawing/2010/main" val="0"/>
              </a:ext>
            </a:extLst>
          </a:blip>
          <a:srcRect l="10996" t="10945" r="10935" b="6952"/>
          <a:stretch/>
        </p:blipFill>
        <p:spPr bwMode="auto">
          <a:xfrm>
            <a:off x="2966720" y="1380808"/>
            <a:ext cx="6258560" cy="40963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5747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7CFB1-C160-4545-BAB9-8A51D2C2A1F5}"/>
              </a:ext>
            </a:extLst>
          </p:cNvPr>
          <p:cNvSpPr>
            <a:spLocks noGrp="1"/>
          </p:cNvSpPr>
          <p:nvPr>
            <p:ph type="title"/>
          </p:nvPr>
        </p:nvSpPr>
        <p:spPr/>
        <p:txBody>
          <a:bodyPr/>
          <a:lstStyle/>
          <a:p>
            <a:r>
              <a:rPr lang="es-PE" dirty="0"/>
              <a:t>PROTOTIPO</a:t>
            </a:r>
          </a:p>
        </p:txBody>
      </p:sp>
      <p:pic>
        <p:nvPicPr>
          <p:cNvPr id="4" name="Imagen 3">
            <a:extLst>
              <a:ext uri="{FF2B5EF4-FFF2-40B4-BE49-F238E27FC236}">
                <a16:creationId xmlns:a16="http://schemas.microsoft.com/office/drawing/2014/main" id="{9BADC8E5-5DC4-43BE-90D4-D960889653E1}"/>
              </a:ext>
            </a:extLst>
          </p:cNvPr>
          <p:cNvPicPr/>
          <p:nvPr/>
        </p:nvPicPr>
        <p:blipFill rotWithShape="1">
          <a:blip r:embed="rId2">
            <a:extLst>
              <a:ext uri="{28A0092B-C50C-407E-A947-70E740481C1C}">
                <a14:useLocalDpi xmlns:a14="http://schemas.microsoft.com/office/drawing/2010/main" val="0"/>
              </a:ext>
            </a:extLst>
          </a:blip>
          <a:srcRect l="10777" t="10558" r="10716" b="6541"/>
          <a:stretch/>
        </p:blipFill>
        <p:spPr bwMode="auto">
          <a:xfrm>
            <a:off x="2063262" y="1445895"/>
            <a:ext cx="7924799" cy="3966210"/>
          </a:xfrm>
          <a:prstGeom prst="rect">
            <a:avLst/>
          </a:prstGeom>
          <a:ln>
            <a:noFill/>
          </a:ln>
          <a:extLst>
            <a:ext uri="{53640926-AAD7-44D8-BBD7-CCE9431645EC}">
              <a14:shadowObscured xmlns:a14="http://schemas.microsoft.com/office/drawing/2010/main"/>
            </a:ext>
          </a:extLst>
        </p:spPr>
      </p:pic>
      <p:pic>
        <p:nvPicPr>
          <p:cNvPr id="5" name="Picture 2" descr="En la Universidad Tecnológica del Perú la educación va de la mano ...">
            <a:extLst>
              <a:ext uri="{FF2B5EF4-FFF2-40B4-BE49-F238E27FC236}">
                <a16:creationId xmlns:a16="http://schemas.microsoft.com/office/drawing/2014/main" id="{EDECABE7-96CE-4ECB-88E0-22EBCDD66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480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5FCE1-356D-4756-8AA1-5F0C51CCF02D}"/>
              </a:ext>
            </a:extLst>
          </p:cNvPr>
          <p:cNvSpPr>
            <a:spLocks noGrp="1"/>
          </p:cNvSpPr>
          <p:nvPr>
            <p:ph type="title"/>
          </p:nvPr>
        </p:nvSpPr>
        <p:spPr/>
        <p:txBody>
          <a:bodyPr/>
          <a:lstStyle/>
          <a:p>
            <a:r>
              <a:rPr lang="es-PE" dirty="0"/>
              <a:t>METODOS Y CLASES  </a:t>
            </a:r>
          </a:p>
        </p:txBody>
      </p:sp>
      <p:pic>
        <p:nvPicPr>
          <p:cNvPr id="4" name="Imagen 3">
            <a:extLst>
              <a:ext uri="{FF2B5EF4-FFF2-40B4-BE49-F238E27FC236}">
                <a16:creationId xmlns:a16="http://schemas.microsoft.com/office/drawing/2014/main" id="{A156E059-AE8A-40DE-8D9B-34C85E104568}"/>
              </a:ext>
            </a:extLst>
          </p:cNvPr>
          <p:cNvPicPr/>
          <p:nvPr/>
        </p:nvPicPr>
        <p:blipFill rotWithShape="1">
          <a:blip r:embed="rId2">
            <a:extLst>
              <a:ext uri="{28A0092B-C50C-407E-A947-70E740481C1C}">
                <a14:useLocalDpi xmlns:a14="http://schemas.microsoft.com/office/drawing/2010/main" val="0"/>
              </a:ext>
            </a:extLst>
          </a:blip>
          <a:srcRect l="18695" t="18769" r="47441" b="3808"/>
          <a:stretch/>
        </p:blipFill>
        <p:spPr bwMode="auto">
          <a:xfrm>
            <a:off x="1219199" y="1449266"/>
            <a:ext cx="5978769" cy="4926013"/>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0ED47EA0-DBCB-4D80-B6F1-D47AEB03FE85}"/>
              </a:ext>
            </a:extLst>
          </p:cNvPr>
          <p:cNvSpPr/>
          <p:nvPr/>
        </p:nvSpPr>
        <p:spPr>
          <a:xfrm>
            <a:off x="7549661" y="2164358"/>
            <a:ext cx="4056185" cy="1264642"/>
          </a:xfrm>
          <a:prstGeom prst="rect">
            <a:avLst/>
          </a:prstGeom>
        </p:spPr>
        <p:txBody>
          <a:bodyPr wrap="squar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El método cuadrática() permite calcular el tiempo de la ecuación cuadrática al ser un tiro parabólico , se usara el menor valor positivo de las dos soluciones .</a:t>
            </a:r>
          </a:p>
        </p:txBody>
      </p:sp>
      <p:pic>
        <p:nvPicPr>
          <p:cNvPr id="6" name="Picture 2" descr="En la Universidad Tecnológica del Perú la educación va de la mano ...">
            <a:extLst>
              <a:ext uri="{FF2B5EF4-FFF2-40B4-BE49-F238E27FC236}">
                <a16:creationId xmlns:a16="http://schemas.microsoft.com/office/drawing/2014/main" id="{07FBE4EE-7F45-402C-84B0-C988BC76F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11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2"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53" name="Rectangle 74">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l derecho a la educación en el Perú – Poliantea">
            <a:extLst>
              <a:ext uri="{FF2B5EF4-FFF2-40B4-BE49-F238E27FC236}">
                <a16:creationId xmlns:a16="http://schemas.microsoft.com/office/drawing/2014/main" id="{FFF64517-ED67-4F15-89B7-0D3525AF249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C540BF1-D396-449F-91D2-74BCAF67B12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dirty="0"/>
              <a:t>DESCRIPCION DEL PROBLEMA </a:t>
            </a:r>
          </a:p>
        </p:txBody>
      </p:sp>
      <p:pic>
        <p:nvPicPr>
          <p:cNvPr id="9" name="Picture 2" descr="En la Universidad Tecnológica del Perú la educación va de la mano ...">
            <a:extLst>
              <a:ext uri="{FF2B5EF4-FFF2-40B4-BE49-F238E27FC236}">
                <a16:creationId xmlns:a16="http://schemas.microsoft.com/office/drawing/2014/main" id="{8CC7DE1D-216D-4B9E-8DB7-7A564018F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0089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7A9110C-FDD8-4A0E-B3D7-0950F5453F9F}"/>
              </a:ext>
            </a:extLst>
          </p:cNvPr>
          <p:cNvPicPr/>
          <p:nvPr/>
        </p:nvPicPr>
        <p:blipFill rotWithShape="1">
          <a:blip r:embed="rId2">
            <a:extLst>
              <a:ext uri="{28A0092B-C50C-407E-A947-70E740481C1C}">
                <a14:useLocalDpi xmlns:a14="http://schemas.microsoft.com/office/drawing/2010/main" val="0"/>
              </a:ext>
            </a:extLst>
          </a:blip>
          <a:srcRect l="17814" t="17203" r="37766" b="2626"/>
          <a:stretch/>
        </p:blipFill>
        <p:spPr bwMode="auto">
          <a:xfrm>
            <a:off x="1122338" y="499439"/>
            <a:ext cx="6008370" cy="5859121"/>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107DE1C6-93BC-4C65-8D68-ABBF7E4F3C36}"/>
              </a:ext>
            </a:extLst>
          </p:cNvPr>
          <p:cNvSpPr/>
          <p:nvPr/>
        </p:nvSpPr>
        <p:spPr>
          <a:xfrm>
            <a:off x="7857539" y="2124246"/>
            <a:ext cx="3212123" cy="2153731"/>
          </a:xfrm>
          <a:prstGeom prst="rect">
            <a:avLst/>
          </a:prstGeom>
        </p:spPr>
        <p:txBody>
          <a:bodyPr wrap="square">
            <a:spAutoFit/>
          </a:bodyPr>
          <a:lstStyle/>
          <a:p>
            <a:pPr algn="just">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La clase Angulo permite calcular con los valores de Altura final, altura inicial , y el desplazamiento una vez obtenido el valor de la tangente del Angulo se procede a hallar al </a:t>
            </a:r>
            <a:r>
              <a:rPr lang="es-PE" dirty="0" err="1">
                <a:latin typeface="Calibri" panose="020F0502020204030204" pitchFamily="34" charset="0"/>
                <a:ea typeface="Calibri" panose="020F0502020204030204" pitchFamily="34" charset="0"/>
                <a:cs typeface="Times New Roman" panose="02020603050405020304" pitchFamily="18" charset="0"/>
              </a:rPr>
              <a:t>arctan</a:t>
            </a:r>
            <a:r>
              <a:rPr lang="es-PE" dirty="0">
                <a:latin typeface="Calibri" panose="020F0502020204030204" pitchFamily="34" charset="0"/>
                <a:ea typeface="Calibri" panose="020F0502020204030204" pitchFamily="34" charset="0"/>
                <a:cs typeface="Times New Roman" panose="02020603050405020304" pitchFamily="18" charset="0"/>
              </a:rPr>
              <a:t> del valor.</a:t>
            </a:r>
          </a:p>
        </p:txBody>
      </p:sp>
      <p:pic>
        <p:nvPicPr>
          <p:cNvPr id="6" name="Picture 2" descr="En la Universidad Tecnológica del Perú la educación va de la mano ...">
            <a:extLst>
              <a:ext uri="{FF2B5EF4-FFF2-40B4-BE49-F238E27FC236}">
                <a16:creationId xmlns:a16="http://schemas.microsoft.com/office/drawing/2014/main" id="{65F885E7-C2A1-4ECB-B765-C67527837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164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75D8175-17BD-4CEE-9AFB-2F72FB02EF2B}"/>
              </a:ext>
            </a:extLst>
          </p:cNvPr>
          <p:cNvPicPr/>
          <p:nvPr/>
        </p:nvPicPr>
        <p:blipFill rotWithShape="1">
          <a:blip r:embed="rId2">
            <a:extLst>
              <a:ext uri="{28A0092B-C50C-407E-A947-70E740481C1C}">
                <a14:useLocalDpi xmlns:a14="http://schemas.microsoft.com/office/drawing/2010/main" val="0"/>
              </a:ext>
            </a:extLst>
          </a:blip>
          <a:srcRect l="18034" t="17986" r="36885" b="6534"/>
          <a:stretch/>
        </p:blipFill>
        <p:spPr bwMode="auto">
          <a:xfrm>
            <a:off x="1048238" y="710088"/>
            <a:ext cx="5305670" cy="5437823"/>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E06B1B8D-975F-407A-A13B-F39CDAE17C4E}"/>
              </a:ext>
            </a:extLst>
          </p:cNvPr>
          <p:cNvSpPr/>
          <p:nvPr/>
        </p:nvSpPr>
        <p:spPr>
          <a:xfrm>
            <a:off x="7573108" y="2308666"/>
            <a:ext cx="3570654" cy="923330"/>
          </a:xfrm>
          <a:prstGeom prst="rect">
            <a:avLst/>
          </a:prstGeom>
        </p:spPr>
        <p:txBody>
          <a:bodyPr wrap="square">
            <a:spAutoFit/>
          </a:bodyPr>
          <a:lstStyle/>
          <a:p>
            <a:r>
              <a:rPr lang="es-PE" dirty="0">
                <a:latin typeface="Calibri" panose="020F0502020204030204" pitchFamily="34" charset="0"/>
                <a:ea typeface="Calibri" panose="020F0502020204030204" pitchFamily="34" charset="0"/>
                <a:cs typeface="Times New Roman" panose="02020603050405020304" pitchFamily="18" charset="0"/>
              </a:rPr>
              <a:t>En la clase para hallar la altura máxima solo se necesita dos variables (</a:t>
            </a:r>
            <a:r>
              <a:rPr lang="es-PE" dirty="0" err="1">
                <a:latin typeface="Calibri" panose="020F0502020204030204" pitchFamily="34" charset="0"/>
                <a:ea typeface="Calibri" panose="020F0502020204030204" pitchFamily="34" charset="0"/>
                <a:cs typeface="Times New Roman" panose="02020603050405020304" pitchFamily="18" charset="0"/>
              </a:rPr>
              <a:t>Vinicial</a:t>
            </a:r>
            <a:r>
              <a:rPr lang="es-PE" dirty="0">
                <a:latin typeface="Calibri" panose="020F0502020204030204" pitchFamily="34" charset="0"/>
                <a:ea typeface="Calibri" panose="020F0502020204030204" pitchFamily="34" charset="0"/>
                <a:cs typeface="Times New Roman" panose="02020603050405020304" pitchFamily="18" charset="0"/>
              </a:rPr>
              <a:t> ,Angulo )</a:t>
            </a:r>
            <a:endParaRPr lang="es-PE" dirty="0"/>
          </a:p>
        </p:txBody>
      </p:sp>
      <p:pic>
        <p:nvPicPr>
          <p:cNvPr id="6" name="Picture 2" descr="En la Universidad Tecnológica del Perú la educación va de la mano ...">
            <a:extLst>
              <a:ext uri="{FF2B5EF4-FFF2-40B4-BE49-F238E27FC236}">
                <a16:creationId xmlns:a16="http://schemas.microsoft.com/office/drawing/2014/main" id="{B0AF1740-58F7-42F9-AE86-39D9123AD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17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AD619AD-B852-48DF-AD6C-975482773C34}"/>
              </a:ext>
            </a:extLst>
          </p:cNvPr>
          <p:cNvPicPr/>
          <p:nvPr/>
        </p:nvPicPr>
        <p:blipFill rotWithShape="1">
          <a:blip r:embed="rId2">
            <a:extLst>
              <a:ext uri="{28A0092B-C50C-407E-A947-70E740481C1C}">
                <a14:useLocalDpi xmlns:a14="http://schemas.microsoft.com/office/drawing/2010/main" val="0"/>
              </a:ext>
            </a:extLst>
          </a:blip>
          <a:srcRect l="19355" t="19551" r="48981" b="3014"/>
          <a:stretch/>
        </p:blipFill>
        <p:spPr bwMode="auto">
          <a:xfrm>
            <a:off x="1121972" y="568776"/>
            <a:ext cx="6122889" cy="5720447"/>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FB2E6C28-1599-43F8-ABBB-7578BBBD25BD}"/>
              </a:ext>
            </a:extLst>
          </p:cNvPr>
          <p:cNvSpPr/>
          <p:nvPr/>
        </p:nvSpPr>
        <p:spPr>
          <a:xfrm>
            <a:off x="7619999" y="2352133"/>
            <a:ext cx="2414953" cy="2153731"/>
          </a:xfrm>
          <a:prstGeom prst="rect">
            <a:avLst/>
          </a:prstGeom>
        </p:spPr>
        <p:txBody>
          <a:bodyPr wrap="squar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Para el calculo de problemas se creo diferentes clases ya que el ingreso de variables es diferente en la mayoría de los ítems seleccionados </a:t>
            </a:r>
          </a:p>
        </p:txBody>
      </p:sp>
      <p:pic>
        <p:nvPicPr>
          <p:cNvPr id="6" name="Picture 2" descr="En la Universidad Tecnológica del Perú la educación va de la mano ...">
            <a:extLst>
              <a:ext uri="{FF2B5EF4-FFF2-40B4-BE49-F238E27FC236}">
                <a16:creationId xmlns:a16="http://schemas.microsoft.com/office/drawing/2014/main" id="{D07B9A29-41ED-4762-904E-8F238A57C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07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8DA23C-715A-4117-9702-2DB2249D99B2}"/>
              </a:ext>
            </a:extLst>
          </p:cNvPr>
          <p:cNvPicPr/>
          <p:nvPr/>
        </p:nvPicPr>
        <p:blipFill rotWithShape="1">
          <a:blip r:embed="rId2">
            <a:extLst>
              <a:ext uri="{28A0092B-C50C-407E-A947-70E740481C1C}">
                <a14:useLocalDpi xmlns:a14="http://schemas.microsoft.com/office/drawing/2010/main" val="0"/>
              </a:ext>
            </a:extLst>
          </a:blip>
          <a:srcRect l="18693" t="32063" r="40404" b="16316"/>
          <a:stretch/>
        </p:blipFill>
        <p:spPr bwMode="auto">
          <a:xfrm>
            <a:off x="1136064" y="1107440"/>
            <a:ext cx="6215380" cy="4643120"/>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4D535244-FD14-456A-8E33-FBC73C6A37C2}"/>
              </a:ext>
            </a:extLst>
          </p:cNvPr>
          <p:cNvSpPr/>
          <p:nvPr/>
        </p:nvSpPr>
        <p:spPr>
          <a:xfrm>
            <a:off x="7690338" y="2538771"/>
            <a:ext cx="3365598" cy="2153731"/>
          </a:xfrm>
          <a:prstGeom prst="rect">
            <a:avLst/>
          </a:prstGeom>
        </p:spPr>
        <p:txBody>
          <a:bodyPr wrap="squar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El botón iniciar de la ultima vista de grafica de parábola evaluar la función obtenida de la definición ingresada con parámetros establecidos X1 = 0 y x2 = desplazamiento total que se puede hallar de la clase Física () ; </a:t>
            </a:r>
          </a:p>
        </p:txBody>
      </p:sp>
      <p:pic>
        <p:nvPicPr>
          <p:cNvPr id="6" name="Picture 2" descr="En la Universidad Tecnológica del Perú la educación va de la mano ...">
            <a:extLst>
              <a:ext uri="{FF2B5EF4-FFF2-40B4-BE49-F238E27FC236}">
                <a16:creationId xmlns:a16="http://schemas.microsoft.com/office/drawing/2014/main" id="{67D73899-8275-4728-982A-D25B7EA99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609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EADE52-C9D4-4B1C-BBCC-7B82A94E0F9D}"/>
              </a:ext>
            </a:extLst>
          </p:cNvPr>
          <p:cNvSpPr>
            <a:spLocks noGrp="1"/>
          </p:cNvSpPr>
          <p:nvPr>
            <p:ph type="title"/>
          </p:nvPr>
        </p:nvSpPr>
        <p:spPr/>
        <p:txBody>
          <a:bodyPr/>
          <a:lstStyle/>
          <a:p>
            <a:r>
              <a:rPr lang="es-PE" dirty="0"/>
              <a:t>RESULTADOS</a:t>
            </a:r>
          </a:p>
        </p:txBody>
      </p:sp>
      <p:pic>
        <p:nvPicPr>
          <p:cNvPr id="4" name="Imagen 3">
            <a:extLst>
              <a:ext uri="{FF2B5EF4-FFF2-40B4-BE49-F238E27FC236}">
                <a16:creationId xmlns:a16="http://schemas.microsoft.com/office/drawing/2014/main" id="{4797F778-404E-4A7A-A07E-CBDE8731F3BB}"/>
              </a:ext>
            </a:extLst>
          </p:cNvPr>
          <p:cNvPicPr/>
          <p:nvPr/>
        </p:nvPicPr>
        <p:blipFill rotWithShape="1">
          <a:blip r:embed="rId2" cstate="print">
            <a:extLst>
              <a:ext uri="{28A0092B-C50C-407E-A947-70E740481C1C}">
                <a14:useLocalDpi xmlns:a14="http://schemas.microsoft.com/office/drawing/2010/main" val="0"/>
              </a:ext>
            </a:extLst>
          </a:blip>
          <a:srcRect l="10997" t="10948" r="11376" b="6545"/>
          <a:stretch/>
        </p:blipFill>
        <p:spPr bwMode="auto">
          <a:xfrm>
            <a:off x="748030" y="1689417"/>
            <a:ext cx="5090062" cy="3479165"/>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A6226D75-70E7-4DC3-93CD-E68DB2D96A6C}"/>
              </a:ext>
            </a:extLst>
          </p:cNvPr>
          <p:cNvSpPr/>
          <p:nvPr/>
        </p:nvSpPr>
        <p:spPr>
          <a:xfrm>
            <a:off x="6051355" y="1067775"/>
            <a:ext cx="5545015" cy="4722447"/>
          </a:xfrm>
          <a:prstGeom prst="rect">
            <a:avLst/>
          </a:prstGeom>
        </p:spPr>
        <p:txBody>
          <a:bodyPr wrap="square">
            <a:spAutoFit/>
          </a:bodyPr>
          <a:lstStyle/>
          <a:p>
            <a:pPr algn="just">
              <a:lnSpc>
                <a:spcPct val="150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En la primera parte se aplica el conocimiento de las ecuaciones generales de movimiento de la parábola con ella se puede hallar variables como la Velocidad Inicial, Velocidad Final, Distancia recorrida y tiempo de vuelo entre otras. </a:t>
            </a:r>
          </a:p>
          <a:p>
            <a:pPr algn="just">
              <a:lnSpc>
                <a:spcPct val="150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En la segunda parte se puede realizar soluciones a los problemas matemáticos que comúnmente se realizan en escuelas y universidades. En el cual se debe seleccionar la variable a hallar y luego dependiendo el ítem se limita las variables de ingreso. Para que se pueda resolver problemas de calculo de uno o más variables. </a:t>
            </a:r>
          </a:p>
        </p:txBody>
      </p:sp>
      <p:pic>
        <p:nvPicPr>
          <p:cNvPr id="6" name="Picture 2" descr="En la Universidad Tecnológica del Perú la educación va de la mano ...">
            <a:extLst>
              <a:ext uri="{FF2B5EF4-FFF2-40B4-BE49-F238E27FC236}">
                <a16:creationId xmlns:a16="http://schemas.microsoft.com/office/drawing/2014/main" id="{93589597-F340-4A7A-AA00-8E7159771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1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3A5959F-6C52-4AB6-8FBA-7698C6EDD0D6}"/>
              </a:ext>
            </a:extLst>
          </p:cNvPr>
          <p:cNvPicPr/>
          <p:nvPr/>
        </p:nvPicPr>
        <p:blipFill rotWithShape="1">
          <a:blip r:embed="rId2">
            <a:extLst>
              <a:ext uri="{28A0092B-C50C-407E-A947-70E740481C1C}">
                <a14:useLocalDpi xmlns:a14="http://schemas.microsoft.com/office/drawing/2010/main" val="0"/>
              </a:ext>
            </a:extLst>
          </a:blip>
          <a:srcRect l="11110" t="9391" r="11135" b="6311"/>
          <a:stretch/>
        </p:blipFill>
        <p:spPr bwMode="auto">
          <a:xfrm>
            <a:off x="1049850" y="1212411"/>
            <a:ext cx="6247130" cy="3636010"/>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556F3CBA-A905-44B0-925E-B7D9D6922064}"/>
              </a:ext>
            </a:extLst>
          </p:cNvPr>
          <p:cNvSpPr/>
          <p:nvPr/>
        </p:nvSpPr>
        <p:spPr>
          <a:xfrm>
            <a:off x="7573106" y="1212411"/>
            <a:ext cx="4103077" cy="3788858"/>
          </a:xfrm>
          <a:prstGeom prst="rect">
            <a:avLst/>
          </a:prstGeom>
        </p:spPr>
        <p:txBody>
          <a:bodyPr wrap="square">
            <a:spAutoFit/>
          </a:bodyPr>
          <a:lstStyle/>
          <a:p>
            <a:pPr algn="just">
              <a:lnSpc>
                <a:spcPct val="150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En esta ventana se puede representar gráficamente la trayectoria y a respectiva tabulación en función del tiempo. La grafica se sabe que se puede hallar como resultado de despejar la variable tiempo es por ello que una tabla que muestre los datos en cada segundo o milisegundo es importante para tener un concepto completo del movimiento parabólico. </a:t>
            </a:r>
          </a:p>
        </p:txBody>
      </p:sp>
      <p:pic>
        <p:nvPicPr>
          <p:cNvPr id="6" name="Picture 2" descr="En la Universidad Tecnológica del Perú la educación va de la mano ...">
            <a:extLst>
              <a:ext uri="{FF2B5EF4-FFF2-40B4-BE49-F238E27FC236}">
                <a16:creationId xmlns:a16="http://schemas.microsoft.com/office/drawing/2014/main" id="{1CE6BF21-6758-4BCF-ABEF-CB961C6F8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898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55D2F-94BD-4622-B8E1-3571785482AA}"/>
              </a:ext>
            </a:extLst>
          </p:cNvPr>
          <p:cNvSpPr>
            <a:spLocks noGrp="1"/>
          </p:cNvSpPr>
          <p:nvPr>
            <p:ph type="title"/>
          </p:nvPr>
        </p:nvSpPr>
        <p:spPr/>
        <p:txBody>
          <a:bodyPr/>
          <a:lstStyle/>
          <a:p>
            <a:r>
              <a:rPr lang="es-PE" dirty="0"/>
              <a:t>CONCLUSIONES</a:t>
            </a:r>
          </a:p>
        </p:txBody>
      </p:sp>
      <p:sp>
        <p:nvSpPr>
          <p:cNvPr id="3" name="Marcador de contenido 2">
            <a:extLst>
              <a:ext uri="{FF2B5EF4-FFF2-40B4-BE49-F238E27FC236}">
                <a16:creationId xmlns:a16="http://schemas.microsoft.com/office/drawing/2014/main" id="{C27ACE32-F3EC-4F4D-9E63-FC8537EE6B1F}"/>
              </a:ext>
            </a:extLst>
          </p:cNvPr>
          <p:cNvSpPr>
            <a:spLocks noGrp="1"/>
          </p:cNvSpPr>
          <p:nvPr>
            <p:ph idx="1"/>
          </p:nvPr>
        </p:nvSpPr>
        <p:spPr/>
        <p:txBody>
          <a:bodyPr/>
          <a:lstStyle/>
          <a:p>
            <a:r>
              <a:rPr lang="es-PE" dirty="0"/>
              <a:t>El uso de java tanto como el IDE NetBeans posee una amplia variedad de soluciones y un desarrollo de problemas con distinto enfoques, que permite aplicar los conocimientos de programación orientado a objetos. Es por ello que a pesar de los años java sigue teniendo presencia a nivel mundial con respecto a preferencias de lenguajes de programación didácticos y fáciles de manejar.</a:t>
            </a:r>
          </a:p>
          <a:p>
            <a:endParaRPr lang="es-PE" dirty="0"/>
          </a:p>
        </p:txBody>
      </p:sp>
      <p:pic>
        <p:nvPicPr>
          <p:cNvPr id="4" name="Picture 2" descr="En la Universidad Tecnológica del Perú la educación va de la mano ...">
            <a:extLst>
              <a:ext uri="{FF2B5EF4-FFF2-40B4-BE49-F238E27FC236}">
                <a16:creationId xmlns:a16="http://schemas.microsoft.com/office/drawing/2014/main" id="{BBCC31C3-9DBF-46A7-92C0-30863D8BE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3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BBCFBFC-EE32-48F6-B15E-53FFE14E0A2B}"/>
              </a:ext>
            </a:extLst>
          </p:cNvPr>
          <p:cNvSpPr>
            <a:spLocks noGrp="1"/>
          </p:cNvSpPr>
          <p:nvPr>
            <p:ph idx="1"/>
          </p:nvPr>
        </p:nvSpPr>
        <p:spPr/>
        <p:txBody>
          <a:bodyPr/>
          <a:lstStyle/>
          <a:p>
            <a:r>
              <a:rPr lang="es-PE" dirty="0"/>
              <a:t>Durante este proyecto las librerías </a:t>
            </a:r>
            <a:r>
              <a:rPr lang="es-PE" dirty="0" err="1"/>
              <a:t>Rsscalelabel</a:t>
            </a:r>
            <a:r>
              <a:rPr lang="es-PE" dirty="0"/>
              <a:t> ,que permite facilitar la integración de archivos multimedia a escalas definidas en el interfaz ;</a:t>
            </a:r>
            <a:r>
              <a:rPr lang="es-PE" dirty="0" err="1"/>
              <a:t>JbcParser</a:t>
            </a:r>
            <a:r>
              <a:rPr lang="es-PE" dirty="0"/>
              <a:t>, que permite leer las expresiones matemáticas , y </a:t>
            </a:r>
            <a:r>
              <a:rPr lang="es-PE" dirty="0" err="1"/>
              <a:t>Jep</a:t>
            </a:r>
            <a:r>
              <a:rPr lang="es-PE" dirty="0"/>
              <a:t> que evalúa funciones matemáticas . Todas estas librerías permitieron que el desarrollo del proyecto resumiera líneas de Código engorrosas.</a:t>
            </a:r>
          </a:p>
          <a:p>
            <a:endParaRPr lang="es-PE" dirty="0"/>
          </a:p>
        </p:txBody>
      </p:sp>
      <p:pic>
        <p:nvPicPr>
          <p:cNvPr id="4" name="Picture 2" descr="En la Universidad Tecnológica del Perú la educación va de la mano ...">
            <a:extLst>
              <a:ext uri="{FF2B5EF4-FFF2-40B4-BE49-F238E27FC236}">
                <a16:creationId xmlns:a16="http://schemas.microsoft.com/office/drawing/2014/main" id="{85CF53CA-1777-4C52-82BB-BEE48F573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45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F697ADB-5DE6-412D-9140-0654AC96F021}"/>
              </a:ext>
            </a:extLst>
          </p:cNvPr>
          <p:cNvSpPr/>
          <p:nvPr/>
        </p:nvSpPr>
        <p:spPr>
          <a:xfrm>
            <a:off x="1055077" y="2365568"/>
            <a:ext cx="10011508" cy="1295868"/>
          </a:xfrm>
          <a:prstGeom prst="rect">
            <a:avLst/>
          </a:prstGeom>
        </p:spPr>
        <p:txBody>
          <a:bodyPr wrap="square">
            <a:spAutoFit/>
          </a:bodyPr>
          <a:lstStyle/>
          <a:p>
            <a:pPr marL="342900" lvl="0" indent="-342900" algn="just">
              <a:lnSpc>
                <a:spcPct val="150000"/>
              </a:lnSpc>
              <a:spcAft>
                <a:spcPts val="800"/>
              </a:spcAft>
              <a:buFont typeface="Wingdings" panose="05000000000000000000" pitchFamily="2" charset="2"/>
              <a:buChar char=""/>
            </a:pPr>
            <a:r>
              <a:rPr lang="es-PE" dirty="0">
                <a:latin typeface="Calibri" panose="020F0502020204030204" pitchFamily="34" charset="0"/>
                <a:ea typeface="Calibri" panose="020F0502020204030204" pitchFamily="34" charset="0"/>
                <a:cs typeface="Times New Roman" panose="02020603050405020304" pitchFamily="18" charset="0"/>
              </a:rPr>
              <a:t>La ecuación de la trayectoria del tiro parabólico se basa en función de la velocidad y el Angulo y variables independientes como la altura. Lo cual en todo momento siempre representa una parábola en sentido izquierdo con respecto al eje x </a:t>
            </a:r>
          </a:p>
        </p:txBody>
      </p:sp>
      <p:pic>
        <p:nvPicPr>
          <p:cNvPr id="5" name="Picture 2" descr="En la Universidad Tecnológica del Perú la educación va de la mano ...">
            <a:extLst>
              <a:ext uri="{FF2B5EF4-FFF2-40B4-BE49-F238E27FC236}">
                <a16:creationId xmlns:a16="http://schemas.microsoft.com/office/drawing/2014/main" id="{43426159-C673-47E7-B85E-F81428A20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078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F60604B-2487-4C59-B2E1-065CB827DDA6}"/>
              </a:ext>
            </a:extLst>
          </p:cNvPr>
          <p:cNvSpPr>
            <a:spLocks noGrp="1"/>
          </p:cNvSpPr>
          <p:nvPr>
            <p:ph idx="1"/>
          </p:nvPr>
        </p:nvSpPr>
        <p:spPr>
          <a:xfrm>
            <a:off x="1371600" y="2286000"/>
            <a:ext cx="9601200" cy="1723292"/>
          </a:xfrm>
        </p:spPr>
        <p:txBody>
          <a:bodyPr/>
          <a:lstStyle/>
          <a:p>
            <a:r>
              <a:rPr lang="es-PE" dirty="0"/>
              <a:t>En una representación grafica del tiro parabólico se deja a un lado la variable del tiempo, que muchas es veces es necesaria en el cálculo matemático de trayectorias evaluando la posición y el instante. Es por ello, que la tabulación complementa dicha falta para que los datos están relacionados en función del tiempo.</a:t>
            </a:r>
          </a:p>
        </p:txBody>
      </p:sp>
      <p:pic>
        <p:nvPicPr>
          <p:cNvPr id="4" name="Picture 2" descr="En la Universidad Tecnológica del Perú la educación va de la mano ...">
            <a:extLst>
              <a:ext uri="{FF2B5EF4-FFF2-40B4-BE49-F238E27FC236}">
                <a16:creationId xmlns:a16="http://schemas.microsoft.com/office/drawing/2014/main" id="{D7AFB2FF-7E7F-452C-8DBE-FC4C0B1B2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625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rú: 73% de la población rural carece de conexión a Internet Perú ...">
            <a:extLst>
              <a:ext uri="{FF2B5EF4-FFF2-40B4-BE49-F238E27FC236}">
                <a16:creationId xmlns:a16="http://schemas.microsoft.com/office/drawing/2014/main" id="{A269ABB4-C9B5-430D-980B-1E4320102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914400"/>
            <a:ext cx="93345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 la Universidad Tecnológica del Perú la educación va de la mano ...">
            <a:extLst>
              <a:ext uri="{FF2B5EF4-FFF2-40B4-BE49-F238E27FC236}">
                <a16:creationId xmlns:a16="http://schemas.microsoft.com/office/drawing/2014/main" id="{CA4B6CCB-64F2-463B-8370-84CFC7020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56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6"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ítulo 1">
            <a:extLst>
              <a:ext uri="{FF2B5EF4-FFF2-40B4-BE49-F238E27FC236}">
                <a16:creationId xmlns:a16="http://schemas.microsoft.com/office/drawing/2014/main" id="{679272A2-B9D5-4701-B894-1CDB5DE0E526}"/>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dirty="0"/>
              <a:t>GRACIAS </a:t>
            </a:r>
          </a:p>
        </p:txBody>
      </p:sp>
      <p:pic>
        <p:nvPicPr>
          <p:cNvPr id="24" name="Picture 2" descr="En la Universidad Tecnológica del Perú la educación va de la mano ...">
            <a:extLst>
              <a:ext uri="{FF2B5EF4-FFF2-40B4-BE49-F238E27FC236}">
                <a16:creationId xmlns:a16="http://schemas.microsoft.com/office/drawing/2014/main" id="{9244F599-6287-4C45-9F75-9FA1C7A1B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355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1F18BAD-4CD5-4260-8756-877686060219}"/>
              </a:ext>
            </a:extLst>
          </p:cNvPr>
          <p:cNvPicPr>
            <a:picLocks noChangeAspect="1"/>
          </p:cNvPicPr>
          <p:nvPr/>
        </p:nvPicPr>
        <p:blipFill rotWithShape="1">
          <a:blip r:embed="rId2"/>
          <a:srcRect l="20547" t="14584" r="22500" b="39305"/>
          <a:stretch/>
        </p:blipFill>
        <p:spPr>
          <a:xfrm>
            <a:off x="1104899" y="1295399"/>
            <a:ext cx="8470509" cy="3857626"/>
          </a:xfrm>
          <a:prstGeom prst="rect">
            <a:avLst/>
          </a:prstGeom>
        </p:spPr>
      </p:pic>
      <p:pic>
        <p:nvPicPr>
          <p:cNvPr id="5" name="Picture 2" descr="En la Universidad Tecnológica del Perú la educación va de la mano ...">
            <a:extLst>
              <a:ext uri="{FF2B5EF4-FFF2-40B4-BE49-F238E27FC236}">
                <a16:creationId xmlns:a16="http://schemas.microsoft.com/office/drawing/2014/main" id="{D5F2A5BD-710B-468F-9BB0-ABC13077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610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0ACB8-F219-40D1-90AF-2FE84FB0F635}"/>
              </a:ext>
            </a:extLst>
          </p:cNvPr>
          <p:cNvSpPr>
            <a:spLocks noGrp="1"/>
          </p:cNvSpPr>
          <p:nvPr>
            <p:ph type="title"/>
          </p:nvPr>
        </p:nvSpPr>
        <p:spPr/>
        <p:txBody>
          <a:bodyPr/>
          <a:lstStyle/>
          <a:p>
            <a:r>
              <a:rPr lang="es-PE" dirty="0"/>
              <a:t>LEAN CANVAS</a:t>
            </a:r>
          </a:p>
        </p:txBody>
      </p:sp>
      <p:pic>
        <p:nvPicPr>
          <p:cNvPr id="10" name="Imagen 9" descr="Captura de pantalla de un celular&#10;&#10;Descripción generada automáticamente">
            <a:extLst>
              <a:ext uri="{FF2B5EF4-FFF2-40B4-BE49-F238E27FC236}">
                <a16:creationId xmlns:a16="http://schemas.microsoft.com/office/drawing/2014/main" id="{3417586C-3D6F-4EC5-B513-422B0B4893AD}"/>
              </a:ext>
            </a:extLst>
          </p:cNvPr>
          <p:cNvPicPr>
            <a:picLocks noChangeAspect="1"/>
          </p:cNvPicPr>
          <p:nvPr/>
        </p:nvPicPr>
        <p:blipFill>
          <a:blip r:embed="rId2"/>
          <a:stretch>
            <a:fillRect/>
          </a:stretch>
        </p:blipFill>
        <p:spPr>
          <a:xfrm>
            <a:off x="1704975" y="1509712"/>
            <a:ext cx="9001126" cy="4543546"/>
          </a:xfrm>
          <a:prstGeom prst="rect">
            <a:avLst/>
          </a:prstGeom>
        </p:spPr>
      </p:pic>
      <p:pic>
        <p:nvPicPr>
          <p:cNvPr id="5" name="Picture 2" descr="En la Universidad Tecnológica del Perú la educación va de la mano ...">
            <a:extLst>
              <a:ext uri="{FF2B5EF4-FFF2-40B4-BE49-F238E27FC236}">
                <a16:creationId xmlns:a16="http://schemas.microsoft.com/office/drawing/2014/main" id="{F6B6CE9D-75B7-481C-8C04-938AC795E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69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DBFC8-0435-4B15-ACB8-41051321BEF2}"/>
              </a:ext>
            </a:extLst>
          </p:cNvPr>
          <p:cNvSpPr>
            <a:spLocks noGrp="1"/>
          </p:cNvSpPr>
          <p:nvPr>
            <p:ph type="title"/>
          </p:nvPr>
        </p:nvSpPr>
        <p:spPr/>
        <p:txBody>
          <a:bodyPr/>
          <a:lstStyle/>
          <a:p>
            <a:r>
              <a:rPr lang="es-PE" dirty="0"/>
              <a:t>OBJETIVO GENERAL </a:t>
            </a:r>
          </a:p>
        </p:txBody>
      </p:sp>
      <p:sp>
        <p:nvSpPr>
          <p:cNvPr id="3" name="Marcador de contenido 2">
            <a:extLst>
              <a:ext uri="{FF2B5EF4-FFF2-40B4-BE49-F238E27FC236}">
                <a16:creationId xmlns:a16="http://schemas.microsoft.com/office/drawing/2014/main" id="{F3125A38-114B-4322-B2B1-3635D11F1F9B}"/>
              </a:ext>
            </a:extLst>
          </p:cNvPr>
          <p:cNvSpPr>
            <a:spLocks noGrp="1"/>
          </p:cNvSpPr>
          <p:nvPr>
            <p:ph idx="1"/>
          </p:nvPr>
        </p:nvSpPr>
        <p:spPr>
          <a:xfrm>
            <a:off x="2457450" y="2640866"/>
            <a:ext cx="7867650" cy="981075"/>
          </a:xfrm>
        </p:spPr>
        <p:txBody>
          <a:bodyPr/>
          <a:lstStyle/>
          <a:p>
            <a:r>
              <a:rPr lang="es-PE" dirty="0"/>
              <a:t>Desarrollar una interfaz amigable que permita aplicar el conocimiento teórico del cálculo del movimiento parabólico con la ayuda de gráficos y animaciones.</a:t>
            </a:r>
          </a:p>
          <a:p>
            <a:endParaRPr lang="es-PE" dirty="0"/>
          </a:p>
        </p:txBody>
      </p:sp>
      <p:pic>
        <p:nvPicPr>
          <p:cNvPr id="6" name="Picture 2" descr="En la Universidad Tecnológica del Perú la educación va de la mano ...">
            <a:extLst>
              <a:ext uri="{FF2B5EF4-FFF2-40B4-BE49-F238E27FC236}">
                <a16:creationId xmlns:a16="http://schemas.microsoft.com/office/drawing/2014/main" id="{0D96370D-7766-4A77-8B96-671419C66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49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4E9AAD-AD75-4230-9A08-2E9E2F5B658D}"/>
              </a:ext>
            </a:extLst>
          </p:cNvPr>
          <p:cNvSpPr>
            <a:spLocks noGrp="1"/>
          </p:cNvSpPr>
          <p:nvPr>
            <p:ph type="title"/>
          </p:nvPr>
        </p:nvSpPr>
        <p:spPr/>
        <p:txBody>
          <a:bodyPr/>
          <a:lstStyle/>
          <a:p>
            <a:r>
              <a:rPr lang="es-PE" dirty="0"/>
              <a:t>OBJETIVOS ESPCIFICOS</a:t>
            </a:r>
            <a:br>
              <a:rPr lang="es-PE" dirty="0"/>
            </a:br>
            <a:endParaRPr lang="es-PE" dirty="0"/>
          </a:p>
        </p:txBody>
      </p:sp>
      <p:sp>
        <p:nvSpPr>
          <p:cNvPr id="3" name="Marcador de contenido 2">
            <a:extLst>
              <a:ext uri="{FF2B5EF4-FFF2-40B4-BE49-F238E27FC236}">
                <a16:creationId xmlns:a16="http://schemas.microsoft.com/office/drawing/2014/main" id="{ADC37F8E-BF1D-4901-84EB-82B2CD05B496}"/>
              </a:ext>
            </a:extLst>
          </p:cNvPr>
          <p:cNvSpPr>
            <a:spLocks noGrp="1"/>
          </p:cNvSpPr>
          <p:nvPr>
            <p:ph idx="1"/>
          </p:nvPr>
        </p:nvSpPr>
        <p:spPr>
          <a:xfrm>
            <a:off x="2116765" y="2590800"/>
            <a:ext cx="9601200" cy="3581400"/>
          </a:xfrm>
        </p:spPr>
        <p:txBody>
          <a:bodyPr/>
          <a:lstStyle/>
          <a:p>
            <a:pPr lvl="0"/>
            <a:r>
              <a:rPr lang="es-PE" dirty="0"/>
              <a:t>Implementar el lenguaje de programación Java para el desarrollo del software.</a:t>
            </a:r>
          </a:p>
          <a:p>
            <a:pPr lvl="0"/>
            <a:r>
              <a:rPr lang="es-PE" dirty="0"/>
              <a:t>Utilizar librerías y </a:t>
            </a:r>
            <a:r>
              <a:rPr lang="es-PE" dirty="0" err="1"/>
              <a:t>plugins</a:t>
            </a:r>
            <a:r>
              <a:rPr lang="es-PE" dirty="0"/>
              <a:t> que permitan del desarrollo de animaciones e inserción de archivos multimedia.</a:t>
            </a:r>
          </a:p>
          <a:p>
            <a:pPr lvl="0"/>
            <a:r>
              <a:rPr lang="es-PE" dirty="0"/>
              <a:t>Crear una interpretación grafica del tiro parabólico.</a:t>
            </a:r>
          </a:p>
          <a:p>
            <a:pPr lvl="0"/>
            <a:r>
              <a:rPr lang="es-PE" dirty="0"/>
              <a:t>Mostrar una tabulación relacionando el grafico con los datos ingresados.</a:t>
            </a:r>
          </a:p>
          <a:p>
            <a:endParaRPr lang="es-PE" dirty="0"/>
          </a:p>
        </p:txBody>
      </p:sp>
      <p:pic>
        <p:nvPicPr>
          <p:cNvPr id="5" name="Picture 2" descr="En la Universidad Tecnológica del Perú la educación va de la mano ...">
            <a:extLst>
              <a:ext uri="{FF2B5EF4-FFF2-40B4-BE49-F238E27FC236}">
                <a16:creationId xmlns:a16="http://schemas.microsoft.com/office/drawing/2014/main" id="{34EE0CD6-5AF9-40C3-87C0-933757B8D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88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E9D256-36E0-4FD8-BFCC-48E8EB7F7260}"/>
              </a:ext>
            </a:extLst>
          </p:cNvPr>
          <p:cNvSpPr>
            <a:spLocks noGrp="1"/>
          </p:cNvSpPr>
          <p:nvPr>
            <p:ph type="title"/>
          </p:nvPr>
        </p:nvSpPr>
        <p:spPr/>
        <p:txBody>
          <a:bodyPr/>
          <a:lstStyle/>
          <a:p>
            <a:r>
              <a:rPr lang="es-PE" dirty="0"/>
              <a:t>ALCANCES Y LIMITACIONES </a:t>
            </a:r>
          </a:p>
        </p:txBody>
      </p:sp>
      <p:sp>
        <p:nvSpPr>
          <p:cNvPr id="3" name="Marcador de contenido 2">
            <a:extLst>
              <a:ext uri="{FF2B5EF4-FFF2-40B4-BE49-F238E27FC236}">
                <a16:creationId xmlns:a16="http://schemas.microsoft.com/office/drawing/2014/main" id="{0F59B223-A94D-4009-AA7D-7BE3CE3CEFCD}"/>
              </a:ext>
            </a:extLst>
          </p:cNvPr>
          <p:cNvSpPr>
            <a:spLocks noGrp="1"/>
          </p:cNvSpPr>
          <p:nvPr>
            <p:ph idx="1"/>
          </p:nvPr>
        </p:nvSpPr>
        <p:spPr>
          <a:xfrm>
            <a:off x="2190750" y="2471858"/>
            <a:ext cx="9601200" cy="3581400"/>
          </a:xfrm>
        </p:spPr>
        <p:txBody>
          <a:bodyPr/>
          <a:lstStyle/>
          <a:p>
            <a:r>
              <a:rPr lang="es-PE" dirty="0"/>
              <a:t>Alcances: Como producto final se tendrá un programa que recree una fórmula matemática con la ayuda de gráficos. </a:t>
            </a:r>
          </a:p>
          <a:p>
            <a:r>
              <a:rPr lang="es-PE" dirty="0"/>
              <a:t>Limitaciones: no abarcara más aplicaciones de fórmulas de física más que el ya propuesto.	</a:t>
            </a:r>
          </a:p>
          <a:p>
            <a:endParaRPr lang="es-PE" dirty="0"/>
          </a:p>
        </p:txBody>
      </p:sp>
      <p:pic>
        <p:nvPicPr>
          <p:cNvPr id="5" name="Picture 2" descr="En la Universidad Tecnológica del Perú la educación va de la mano ...">
            <a:extLst>
              <a:ext uri="{FF2B5EF4-FFF2-40B4-BE49-F238E27FC236}">
                <a16:creationId xmlns:a16="http://schemas.microsoft.com/office/drawing/2014/main" id="{CDA730CA-4AD6-4A9E-AB56-4852E8095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72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7E725-9BC6-4339-B02B-10889803D309}"/>
              </a:ext>
            </a:extLst>
          </p:cNvPr>
          <p:cNvSpPr>
            <a:spLocks noGrp="1"/>
          </p:cNvSpPr>
          <p:nvPr>
            <p:ph type="title"/>
          </p:nvPr>
        </p:nvSpPr>
        <p:spPr/>
        <p:txBody>
          <a:bodyPr/>
          <a:lstStyle/>
          <a:p>
            <a:r>
              <a:rPr lang="es-PE" dirty="0"/>
              <a:t>JUSTIFICACION DEL PROBLEMA</a:t>
            </a:r>
          </a:p>
        </p:txBody>
      </p:sp>
      <p:pic>
        <p:nvPicPr>
          <p:cNvPr id="1026" name="Picture 2" descr="Cómo hacer una justificación de un proyecto?">
            <a:extLst>
              <a:ext uri="{FF2B5EF4-FFF2-40B4-BE49-F238E27FC236}">
                <a16:creationId xmlns:a16="http://schemas.microsoft.com/office/drawing/2014/main" id="{229D7052-491A-467F-B13C-1B8FC2B9568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7651" b="13444"/>
          <a:stretch/>
        </p:blipFill>
        <p:spPr bwMode="auto">
          <a:xfrm>
            <a:off x="2733675" y="1752600"/>
            <a:ext cx="73914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n la Universidad Tecnológica del Perú la educación va de la mano ...">
            <a:extLst>
              <a:ext uri="{FF2B5EF4-FFF2-40B4-BE49-F238E27FC236}">
                <a16:creationId xmlns:a16="http://schemas.microsoft.com/office/drawing/2014/main" id="{7DD9E8C6-3439-4D19-B595-CFB323FB2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288" y="6238745"/>
            <a:ext cx="2577712" cy="61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61435"/>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919</TotalTime>
  <Words>781</Words>
  <Application>Microsoft Office PowerPoint</Application>
  <PresentationFormat>Panorámica</PresentationFormat>
  <Paragraphs>52</Paragraphs>
  <Slides>30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Arial</vt:lpstr>
      <vt:lpstr>Calibri</vt:lpstr>
      <vt:lpstr>Cambria Math</vt:lpstr>
      <vt:lpstr>Franklin Gothic Book</vt:lpstr>
      <vt:lpstr>Wingdings</vt:lpstr>
      <vt:lpstr>Recorte</vt:lpstr>
      <vt:lpstr>APLICACIÓN PARA EL CALCULO DEL MOVIMIENTO PARABOLICO</vt:lpstr>
      <vt:lpstr>DESCRIPCION DEL PROBLEMA </vt:lpstr>
      <vt:lpstr>Presentación de PowerPoint</vt:lpstr>
      <vt:lpstr>Presentación de PowerPoint</vt:lpstr>
      <vt:lpstr>LEAN CANVAS</vt:lpstr>
      <vt:lpstr>OBJETIVO GENERAL </vt:lpstr>
      <vt:lpstr>OBJETIVOS ESPCIFICOS </vt:lpstr>
      <vt:lpstr>ALCANCES Y LIMITACIONES </vt:lpstr>
      <vt:lpstr>JUSTIFICACION DEL PROBLEMA</vt:lpstr>
      <vt:lpstr>ESTADO DEL ARTE </vt:lpstr>
      <vt:lpstr>ESTADO DEL ARTE </vt:lpstr>
      <vt:lpstr>FUNDAMENTO TEORICO</vt:lpstr>
      <vt:lpstr>FUNDAMENTO TEORICO</vt:lpstr>
      <vt:lpstr>FUNDAMENTO TEORICO </vt:lpstr>
      <vt:lpstr>PROTOTIPO</vt:lpstr>
      <vt:lpstr>PROTOTIPO</vt:lpstr>
      <vt:lpstr>PROTOTIPO</vt:lpstr>
      <vt:lpstr>PROTOTIPO</vt:lpstr>
      <vt:lpstr>METODOS Y CLASES  </vt:lpstr>
      <vt:lpstr>Presentación de PowerPoint</vt:lpstr>
      <vt:lpstr>Presentación de PowerPoint</vt:lpstr>
      <vt:lpstr>Presentación de PowerPoint</vt:lpstr>
      <vt:lpstr>Presentación de PowerPoint</vt:lpstr>
      <vt:lpstr>RESULTADOS</vt:lpstr>
      <vt:lpstr>Presentación de PowerPoint</vt:lpstr>
      <vt:lpstr>CONCLUSIONES</vt:lpstr>
      <vt:lpstr>Presentación de PowerPoint</vt:lpstr>
      <vt:lpstr>Presentación de PowerPoint</vt:lpstr>
      <vt:lpstr>Presentación de PowerPoint</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APLICACIÓN PARA EL CALCULO DEL MOVIMIENTO PARABOLICO</dc:title>
  <dc:creator>ALUMNO - KEVIN ALONSO INGA DANCUART</dc:creator>
  <cp:lastModifiedBy>ALUMNO - KEVIN ALONSO INGA DANCUART</cp:lastModifiedBy>
  <cp:revision>15</cp:revision>
  <dcterms:created xsi:type="dcterms:W3CDTF">2020-05-05T05:12:20Z</dcterms:created>
  <dcterms:modified xsi:type="dcterms:W3CDTF">2020-06-09T16:29:48Z</dcterms:modified>
</cp:coreProperties>
</file>